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49141b07a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49141b07a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49141b07a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49141b07a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49141b07a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49141b07a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49141b0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49141b0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6fe60aa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6fe60aa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49141b3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49141b3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49141b07a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9141b07a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6fe60aa9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6fe60aa9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49141b07a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49141b07a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49141b07a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49141b07a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49141b07a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49141b07a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2.jpg"/><Relationship Id="rId6" Type="http://schemas.openxmlformats.org/officeDocument/2006/relationships/image" Target="../media/image5.png"/><Relationship Id="rId7"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vimeo.com/4025493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hyperlink" Target="https://learningapps.org/watch?v=p6fgkywdk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66858" y="6908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À l’époque de coronavirus</a:t>
            </a:r>
            <a:endParaRPr/>
          </a:p>
        </p:txBody>
      </p:sp>
      <p:pic>
        <p:nvPicPr>
          <p:cNvPr id="55" name="Google Shape;55;p13"/>
          <p:cNvPicPr preferRelativeResize="0"/>
          <p:nvPr/>
        </p:nvPicPr>
        <p:blipFill>
          <a:blip r:embed="rId3">
            <a:alphaModFix/>
          </a:blip>
          <a:stretch>
            <a:fillRect/>
          </a:stretch>
        </p:blipFill>
        <p:spPr>
          <a:xfrm>
            <a:off x="445475" y="120875"/>
            <a:ext cx="1947175" cy="1759249"/>
          </a:xfrm>
          <a:prstGeom prst="rect">
            <a:avLst/>
          </a:prstGeom>
          <a:noFill/>
          <a:ln>
            <a:noFill/>
          </a:ln>
        </p:spPr>
      </p:pic>
      <p:pic>
        <p:nvPicPr>
          <p:cNvPr id="56" name="Google Shape;56;p13"/>
          <p:cNvPicPr preferRelativeResize="0"/>
          <p:nvPr/>
        </p:nvPicPr>
        <p:blipFill>
          <a:blip r:embed="rId4">
            <a:alphaModFix/>
          </a:blip>
          <a:stretch>
            <a:fillRect/>
          </a:stretch>
        </p:blipFill>
        <p:spPr>
          <a:xfrm>
            <a:off x="6370475" y="2662875"/>
            <a:ext cx="2196100" cy="2196100"/>
          </a:xfrm>
          <a:prstGeom prst="rect">
            <a:avLst/>
          </a:prstGeom>
          <a:noFill/>
          <a:ln>
            <a:noFill/>
          </a:ln>
        </p:spPr>
      </p:pic>
      <p:sp>
        <p:nvSpPr>
          <p:cNvPr id="57" name="Google Shape;57;p13"/>
          <p:cNvSpPr txBox="1"/>
          <p:nvPr/>
        </p:nvSpPr>
        <p:spPr>
          <a:xfrm>
            <a:off x="445475" y="4481325"/>
            <a:ext cx="46662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a:solidFill>
                  <a:srgbClr val="FF0000"/>
                </a:solidFill>
              </a:rPr>
              <a:t>@kossyvaki, avril 2020</a:t>
            </a:r>
            <a:endParaRPr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225525" y="273250"/>
            <a:ext cx="4346475" cy="2895375"/>
          </a:xfrm>
          <a:prstGeom prst="rect">
            <a:avLst/>
          </a:prstGeom>
          <a:noFill/>
          <a:ln>
            <a:noFill/>
          </a:ln>
        </p:spPr>
      </p:pic>
      <p:pic>
        <p:nvPicPr>
          <p:cNvPr id="131" name="Google Shape;131;p22"/>
          <p:cNvPicPr preferRelativeResize="0"/>
          <p:nvPr/>
        </p:nvPicPr>
        <p:blipFill>
          <a:blip r:embed="rId4">
            <a:alphaModFix/>
          </a:blip>
          <a:stretch>
            <a:fillRect/>
          </a:stretch>
        </p:blipFill>
        <p:spPr>
          <a:xfrm>
            <a:off x="4748925" y="2113100"/>
            <a:ext cx="4054675" cy="269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152400" y="1866700"/>
            <a:ext cx="4556200" cy="3035075"/>
          </a:xfrm>
          <a:prstGeom prst="rect">
            <a:avLst/>
          </a:prstGeom>
          <a:noFill/>
          <a:ln>
            <a:noFill/>
          </a:ln>
        </p:spPr>
      </p:pic>
      <p:pic>
        <p:nvPicPr>
          <p:cNvPr id="137" name="Google Shape;137;p23"/>
          <p:cNvPicPr preferRelativeResize="0"/>
          <p:nvPr/>
        </p:nvPicPr>
        <p:blipFill>
          <a:blip r:embed="rId4">
            <a:alphaModFix/>
          </a:blip>
          <a:stretch>
            <a:fillRect/>
          </a:stretch>
        </p:blipFill>
        <p:spPr>
          <a:xfrm>
            <a:off x="4834625" y="318525"/>
            <a:ext cx="4009275" cy="267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4"/>
          <p:cNvPicPr preferRelativeResize="0"/>
          <p:nvPr/>
        </p:nvPicPr>
        <p:blipFill>
          <a:blip r:embed="rId3">
            <a:alphaModFix/>
          </a:blip>
          <a:stretch>
            <a:fillRect/>
          </a:stretch>
        </p:blipFill>
        <p:spPr>
          <a:xfrm>
            <a:off x="98675" y="1866700"/>
            <a:ext cx="4536025" cy="3021650"/>
          </a:xfrm>
          <a:prstGeom prst="rect">
            <a:avLst/>
          </a:prstGeom>
          <a:noFill/>
          <a:ln>
            <a:noFill/>
          </a:ln>
        </p:spPr>
      </p:pic>
      <p:pic>
        <p:nvPicPr>
          <p:cNvPr id="143" name="Google Shape;143;p24"/>
          <p:cNvPicPr preferRelativeResize="0"/>
          <p:nvPr/>
        </p:nvPicPr>
        <p:blipFill>
          <a:blip r:embed="rId4">
            <a:alphaModFix/>
          </a:blip>
          <a:stretch>
            <a:fillRect/>
          </a:stretch>
        </p:blipFill>
        <p:spPr>
          <a:xfrm>
            <a:off x="4848050" y="137800"/>
            <a:ext cx="4130125" cy="275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429750" y="255150"/>
            <a:ext cx="5989500" cy="30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2100">
                <a:latin typeface="Comic Sans MS"/>
                <a:ea typeface="Comic Sans MS"/>
                <a:cs typeface="Comic Sans MS"/>
                <a:sym typeface="Comic Sans MS"/>
              </a:rPr>
              <a:t>C’est un microbe. Il est si petit qu’on ne peut pas le voir. Quand il entre dans le corps des enfants, ce n’est pas grave. Mais les adultes et les personnes âgées peuvent devenir très malades. Pour ralentir le virus et l’empêcher de rendre trop de gens malades, on a fermé les écoles et on a demandé aux gens de rester à la maison.  </a:t>
            </a:r>
            <a:endParaRPr sz="2100">
              <a:latin typeface="Comic Sans MS"/>
              <a:ea typeface="Comic Sans MS"/>
              <a:cs typeface="Comic Sans MS"/>
              <a:sym typeface="Comic Sans MS"/>
            </a:endParaRPr>
          </a:p>
        </p:txBody>
      </p:sp>
      <p:pic>
        <p:nvPicPr>
          <p:cNvPr id="63" name="Google Shape;63;p14"/>
          <p:cNvPicPr preferRelativeResize="0"/>
          <p:nvPr/>
        </p:nvPicPr>
        <p:blipFill>
          <a:blip r:embed="rId3">
            <a:alphaModFix/>
          </a:blip>
          <a:stretch>
            <a:fillRect/>
          </a:stretch>
        </p:blipFill>
        <p:spPr>
          <a:xfrm>
            <a:off x="6571650" y="152400"/>
            <a:ext cx="2419949" cy="2059477"/>
          </a:xfrm>
          <a:prstGeom prst="rect">
            <a:avLst/>
          </a:prstGeom>
          <a:noFill/>
          <a:ln>
            <a:noFill/>
          </a:ln>
        </p:spPr>
      </p:pic>
      <p:sp>
        <p:nvSpPr>
          <p:cNvPr id="64" name="Google Shape;64;p14"/>
          <p:cNvSpPr txBox="1"/>
          <p:nvPr/>
        </p:nvSpPr>
        <p:spPr>
          <a:xfrm>
            <a:off x="577450" y="3316950"/>
            <a:ext cx="1719000" cy="4569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latin typeface="Comic Sans MS"/>
                <a:ea typeface="Comic Sans MS"/>
                <a:cs typeface="Comic Sans MS"/>
                <a:sym typeface="Comic Sans MS"/>
              </a:rPr>
              <a:t>U</a:t>
            </a:r>
            <a:r>
              <a:rPr b="1" lang="el" sz="1600">
                <a:latin typeface="Comic Sans MS"/>
                <a:ea typeface="Comic Sans MS"/>
                <a:cs typeface="Comic Sans MS"/>
                <a:sym typeface="Comic Sans MS"/>
              </a:rPr>
              <a:t>ne </a:t>
            </a:r>
            <a:r>
              <a:rPr b="1" lang="el" sz="1600">
                <a:latin typeface="Comic Sans MS"/>
                <a:ea typeface="Comic Sans MS"/>
                <a:cs typeface="Comic Sans MS"/>
                <a:sym typeface="Comic Sans MS"/>
              </a:rPr>
              <a:t>épidémie</a:t>
            </a:r>
            <a:endParaRPr b="1" sz="1600">
              <a:latin typeface="Comic Sans MS"/>
              <a:ea typeface="Comic Sans MS"/>
              <a:cs typeface="Comic Sans MS"/>
              <a:sym typeface="Comic Sans MS"/>
            </a:endParaRPr>
          </a:p>
        </p:txBody>
      </p:sp>
      <p:sp>
        <p:nvSpPr>
          <p:cNvPr id="65" name="Google Shape;65;p14"/>
          <p:cNvSpPr txBox="1"/>
          <p:nvPr/>
        </p:nvSpPr>
        <p:spPr>
          <a:xfrm>
            <a:off x="2981350" y="2820200"/>
            <a:ext cx="2151300" cy="4569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solidFill>
                  <a:srgbClr val="274E13"/>
                </a:solidFill>
                <a:latin typeface="Comic Sans MS"/>
                <a:ea typeface="Comic Sans MS"/>
                <a:cs typeface="Comic Sans MS"/>
                <a:sym typeface="Comic Sans MS"/>
              </a:rPr>
              <a:t>Une pandémie</a:t>
            </a:r>
            <a:endParaRPr b="1" sz="1600">
              <a:solidFill>
                <a:srgbClr val="274E13"/>
              </a:solidFill>
              <a:latin typeface="Comic Sans MS"/>
              <a:ea typeface="Comic Sans MS"/>
              <a:cs typeface="Comic Sans MS"/>
              <a:sym typeface="Comic Sans MS"/>
            </a:endParaRPr>
          </a:p>
        </p:txBody>
      </p:sp>
      <p:sp>
        <p:nvSpPr>
          <p:cNvPr id="66" name="Google Shape;66;p14"/>
          <p:cNvSpPr txBox="1"/>
          <p:nvPr/>
        </p:nvSpPr>
        <p:spPr>
          <a:xfrm>
            <a:off x="6419250" y="2471025"/>
            <a:ext cx="2081700" cy="45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solidFill>
                  <a:srgbClr val="FF0000"/>
                </a:solidFill>
                <a:latin typeface="Comic Sans MS"/>
                <a:ea typeface="Comic Sans MS"/>
                <a:cs typeface="Comic Sans MS"/>
                <a:sym typeface="Comic Sans MS"/>
              </a:rPr>
              <a:t>Le confinement</a:t>
            </a:r>
            <a:endParaRPr b="1" sz="1600">
              <a:solidFill>
                <a:srgbClr val="FF0000"/>
              </a:solidFill>
              <a:latin typeface="Comic Sans MS"/>
              <a:ea typeface="Comic Sans MS"/>
              <a:cs typeface="Comic Sans MS"/>
              <a:sym typeface="Comic Sans MS"/>
            </a:endParaRPr>
          </a:p>
        </p:txBody>
      </p:sp>
      <p:sp>
        <p:nvSpPr>
          <p:cNvPr id="67" name="Google Shape;67;p14"/>
          <p:cNvSpPr txBox="1"/>
          <p:nvPr/>
        </p:nvSpPr>
        <p:spPr>
          <a:xfrm>
            <a:off x="590900" y="3988575"/>
            <a:ext cx="1705500" cy="456900"/>
          </a:xfrm>
          <a:prstGeom prst="rect">
            <a:avLst/>
          </a:prstGeom>
          <a:noFill/>
          <a:ln cap="flat" cmpd="sng" w="9525">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l" sz="1600">
                <a:solidFill>
                  <a:srgbClr val="6AA84F"/>
                </a:solidFill>
                <a:latin typeface="Comic Sans MS"/>
                <a:ea typeface="Comic Sans MS"/>
                <a:cs typeface="Comic Sans MS"/>
                <a:sym typeface="Comic Sans MS"/>
              </a:rPr>
              <a:t>La propagation</a:t>
            </a:r>
            <a:endParaRPr b="1" sz="1600">
              <a:solidFill>
                <a:srgbClr val="6AA84F"/>
              </a:solidFill>
              <a:latin typeface="Comic Sans MS"/>
              <a:ea typeface="Comic Sans MS"/>
              <a:cs typeface="Comic Sans MS"/>
              <a:sym typeface="Comic Sans MS"/>
            </a:endParaRPr>
          </a:p>
        </p:txBody>
      </p:sp>
      <p:sp>
        <p:nvSpPr>
          <p:cNvPr id="68" name="Google Shape;68;p14"/>
          <p:cNvSpPr txBox="1"/>
          <p:nvPr/>
        </p:nvSpPr>
        <p:spPr>
          <a:xfrm>
            <a:off x="2941050" y="3800550"/>
            <a:ext cx="1423500" cy="537300"/>
          </a:xfrm>
          <a:prstGeom prst="rect">
            <a:avLst/>
          </a:prstGeom>
          <a:noFill/>
          <a:ln cap="flat" cmpd="sng" w="9525">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latin typeface="Comic Sans MS"/>
                <a:ea typeface="Comic Sans MS"/>
                <a:cs typeface="Comic Sans MS"/>
                <a:sym typeface="Comic Sans MS"/>
              </a:rPr>
              <a:t>C</a:t>
            </a:r>
            <a:r>
              <a:rPr b="1" lang="el" sz="1600">
                <a:latin typeface="Comic Sans MS"/>
                <a:ea typeface="Comic Sans MS"/>
                <a:cs typeface="Comic Sans MS"/>
                <a:sym typeface="Comic Sans MS"/>
              </a:rPr>
              <a:t>ontaminer </a:t>
            </a:r>
            <a:endParaRPr b="1" sz="1600">
              <a:latin typeface="Comic Sans MS"/>
              <a:ea typeface="Comic Sans MS"/>
              <a:cs typeface="Comic Sans MS"/>
              <a:sym typeface="Comic Sans MS"/>
            </a:endParaRPr>
          </a:p>
        </p:txBody>
      </p:sp>
      <p:sp>
        <p:nvSpPr>
          <p:cNvPr id="69" name="Google Shape;69;p14"/>
          <p:cNvSpPr txBox="1"/>
          <p:nvPr/>
        </p:nvSpPr>
        <p:spPr>
          <a:xfrm>
            <a:off x="4982350" y="3558825"/>
            <a:ext cx="2081700" cy="456900"/>
          </a:xfrm>
          <a:prstGeom prst="rect">
            <a:avLst/>
          </a:prstGeom>
          <a:noFill/>
          <a:ln cap="flat" cmpd="sng" w="9525">
            <a:solidFill>
              <a:srgbClr val="741B4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latin typeface="Comic Sans MS"/>
                <a:ea typeface="Comic Sans MS"/>
                <a:cs typeface="Comic Sans MS"/>
                <a:sym typeface="Comic Sans MS"/>
              </a:rPr>
              <a:t>La quarantaine</a:t>
            </a:r>
            <a:endParaRPr b="1" sz="1600">
              <a:latin typeface="Comic Sans MS"/>
              <a:ea typeface="Comic Sans MS"/>
              <a:cs typeface="Comic Sans MS"/>
              <a:sym typeface="Comic Sans MS"/>
            </a:endParaRPr>
          </a:p>
        </p:txBody>
      </p:sp>
      <p:sp>
        <p:nvSpPr>
          <p:cNvPr id="70" name="Google Shape;70;p14"/>
          <p:cNvSpPr txBox="1"/>
          <p:nvPr/>
        </p:nvSpPr>
        <p:spPr>
          <a:xfrm>
            <a:off x="3437950" y="4512300"/>
            <a:ext cx="2151300" cy="362700"/>
          </a:xfrm>
          <a:prstGeom prst="rect">
            <a:avLst/>
          </a:prstGeom>
          <a:noFill/>
          <a:ln cap="flat" cmpd="sng" w="9525">
            <a:solidFill>
              <a:srgbClr val="0C343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l" sz="1600">
                <a:solidFill>
                  <a:srgbClr val="CC4125"/>
                </a:solidFill>
              </a:rPr>
              <a:t>Les symptômes</a:t>
            </a:r>
            <a:endParaRPr b="1" sz="1600">
              <a:solidFill>
                <a:srgbClr val="CC4125"/>
              </a:solidFill>
            </a:endParaRPr>
          </a:p>
        </p:txBody>
      </p:sp>
      <p:sp>
        <p:nvSpPr>
          <p:cNvPr id="71" name="Google Shape;71;p14"/>
          <p:cNvSpPr txBox="1"/>
          <p:nvPr/>
        </p:nvSpPr>
        <p:spPr>
          <a:xfrm>
            <a:off x="7265400" y="3316950"/>
            <a:ext cx="1719000" cy="4569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l" sz="1600">
                <a:solidFill>
                  <a:schemeClr val="accent5"/>
                </a:solidFill>
                <a:latin typeface="Comic Sans MS"/>
                <a:ea typeface="Comic Sans MS"/>
                <a:cs typeface="Comic Sans MS"/>
                <a:sym typeface="Comic Sans MS"/>
              </a:rPr>
              <a:t>On est confiné</a:t>
            </a:r>
            <a:endParaRPr b="1" sz="1600">
              <a:solidFill>
                <a:schemeClr val="accent5"/>
              </a:solidFill>
              <a:latin typeface="Comic Sans MS"/>
              <a:ea typeface="Comic Sans MS"/>
              <a:cs typeface="Comic Sans MS"/>
              <a:sym typeface="Comic Sans MS"/>
            </a:endParaRPr>
          </a:p>
        </p:txBody>
      </p:sp>
      <p:sp>
        <p:nvSpPr>
          <p:cNvPr id="72" name="Google Shape;72;p14"/>
          <p:cNvSpPr txBox="1"/>
          <p:nvPr/>
        </p:nvSpPr>
        <p:spPr>
          <a:xfrm>
            <a:off x="5935800" y="4465200"/>
            <a:ext cx="3048600" cy="456900"/>
          </a:xfrm>
          <a:prstGeom prst="rect">
            <a:avLst/>
          </a:prstGeom>
          <a:no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l" sz="1600">
                <a:solidFill>
                  <a:srgbClr val="A61C00"/>
                </a:solidFill>
                <a:latin typeface="Comic Sans MS"/>
                <a:ea typeface="Comic Sans MS"/>
                <a:cs typeface="Comic Sans MS"/>
                <a:sym typeface="Comic Sans MS"/>
              </a:rPr>
              <a:t>On est placé en quarantaine</a:t>
            </a:r>
            <a:endParaRPr b="1" sz="1600">
              <a:solidFill>
                <a:srgbClr val="A61C00"/>
              </a:solidFill>
              <a:latin typeface="Comic Sans MS"/>
              <a:ea typeface="Comic Sans MS"/>
              <a:cs typeface="Comic Sans MS"/>
              <a:sym typeface="Comic Sans MS"/>
            </a:endParaRPr>
          </a:p>
        </p:txBody>
      </p:sp>
      <p:cxnSp>
        <p:nvCxnSpPr>
          <p:cNvPr id="73" name="Google Shape;73;p14"/>
          <p:cNvCxnSpPr/>
          <p:nvPr/>
        </p:nvCxnSpPr>
        <p:spPr>
          <a:xfrm flipH="1">
            <a:off x="6486600" y="4015425"/>
            <a:ext cx="26700" cy="416400"/>
          </a:xfrm>
          <a:prstGeom prst="straightConnector1">
            <a:avLst/>
          </a:prstGeom>
          <a:noFill/>
          <a:ln cap="flat" cmpd="sng" w="9525">
            <a:solidFill>
              <a:schemeClr val="dk2"/>
            </a:solidFill>
            <a:prstDash val="solid"/>
            <a:round/>
            <a:headEnd len="med" w="med" type="none"/>
            <a:tailEnd len="med" w="med" type="triangle"/>
          </a:ln>
        </p:spPr>
      </p:cxnSp>
      <p:cxnSp>
        <p:nvCxnSpPr>
          <p:cNvPr id="74" name="Google Shape;74;p14"/>
          <p:cNvCxnSpPr>
            <a:endCxn id="71" idx="0"/>
          </p:cNvCxnSpPr>
          <p:nvPr/>
        </p:nvCxnSpPr>
        <p:spPr>
          <a:xfrm>
            <a:off x="7856100" y="2914050"/>
            <a:ext cx="268800" cy="402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a:blip r:embed="rId3">
            <a:alphaModFix/>
          </a:blip>
          <a:stretch>
            <a:fillRect/>
          </a:stretch>
        </p:blipFill>
        <p:spPr>
          <a:xfrm>
            <a:off x="6617300" y="2571750"/>
            <a:ext cx="2071250" cy="2071250"/>
          </a:xfrm>
          <a:prstGeom prst="rect">
            <a:avLst/>
          </a:prstGeom>
          <a:noFill/>
          <a:ln>
            <a:noFill/>
          </a:ln>
        </p:spPr>
      </p:pic>
      <p:pic>
        <p:nvPicPr>
          <p:cNvPr id="80" name="Google Shape;80;p15"/>
          <p:cNvPicPr preferRelativeResize="0"/>
          <p:nvPr/>
        </p:nvPicPr>
        <p:blipFill>
          <a:blip r:embed="rId4">
            <a:alphaModFix/>
          </a:blip>
          <a:stretch>
            <a:fillRect/>
          </a:stretch>
        </p:blipFill>
        <p:spPr>
          <a:xfrm>
            <a:off x="6282800" y="328075"/>
            <a:ext cx="2405749" cy="1984126"/>
          </a:xfrm>
          <a:prstGeom prst="rect">
            <a:avLst/>
          </a:prstGeom>
          <a:noFill/>
          <a:ln>
            <a:noFill/>
          </a:ln>
        </p:spPr>
      </p:pic>
      <p:pic>
        <p:nvPicPr>
          <p:cNvPr id="81" name="Google Shape;81;p15"/>
          <p:cNvPicPr preferRelativeResize="0"/>
          <p:nvPr/>
        </p:nvPicPr>
        <p:blipFill>
          <a:blip r:embed="rId5">
            <a:alphaModFix/>
          </a:blip>
          <a:stretch>
            <a:fillRect/>
          </a:stretch>
        </p:blipFill>
        <p:spPr>
          <a:xfrm>
            <a:off x="2861800" y="2833609"/>
            <a:ext cx="3420400" cy="2071242"/>
          </a:xfrm>
          <a:prstGeom prst="rect">
            <a:avLst/>
          </a:prstGeom>
          <a:noFill/>
          <a:ln>
            <a:noFill/>
          </a:ln>
        </p:spPr>
      </p:pic>
      <p:pic>
        <p:nvPicPr>
          <p:cNvPr id="82" name="Google Shape;82;p15"/>
          <p:cNvPicPr preferRelativeResize="0"/>
          <p:nvPr/>
        </p:nvPicPr>
        <p:blipFill>
          <a:blip r:embed="rId6">
            <a:alphaModFix/>
          </a:blip>
          <a:stretch>
            <a:fillRect/>
          </a:stretch>
        </p:blipFill>
        <p:spPr>
          <a:xfrm>
            <a:off x="94000" y="489225"/>
            <a:ext cx="2653850" cy="3220975"/>
          </a:xfrm>
          <a:prstGeom prst="rect">
            <a:avLst/>
          </a:prstGeom>
          <a:noFill/>
          <a:ln>
            <a:noFill/>
          </a:ln>
        </p:spPr>
      </p:pic>
      <p:pic>
        <p:nvPicPr>
          <p:cNvPr id="83" name="Google Shape;83;p15"/>
          <p:cNvPicPr preferRelativeResize="0"/>
          <p:nvPr/>
        </p:nvPicPr>
        <p:blipFill>
          <a:blip r:embed="rId7">
            <a:alphaModFix/>
          </a:blip>
          <a:stretch>
            <a:fillRect/>
          </a:stretch>
        </p:blipFill>
        <p:spPr>
          <a:xfrm>
            <a:off x="2913675" y="199075"/>
            <a:ext cx="3149575" cy="2372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200725" y="0"/>
            <a:ext cx="5143499" cy="5143499"/>
          </a:xfrm>
          <a:prstGeom prst="rect">
            <a:avLst/>
          </a:prstGeom>
          <a:noFill/>
          <a:ln>
            <a:noFill/>
          </a:ln>
        </p:spPr>
      </p:pic>
      <p:pic>
        <p:nvPicPr>
          <p:cNvPr id="89" name="Google Shape;89;p16"/>
          <p:cNvPicPr preferRelativeResize="0"/>
          <p:nvPr/>
        </p:nvPicPr>
        <p:blipFill>
          <a:blip r:embed="rId4">
            <a:alphaModFix/>
          </a:blip>
          <a:stretch>
            <a:fillRect/>
          </a:stretch>
        </p:blipFill>
        <p:spPr>
          <a:xfrm>
            <a:off x="5496624" y="152400"/>
            <a:ext cx="3420023"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17675" y="283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u="sng">
                <a:solidFill>
                  <a:schemeClr val="hlink"/>
                </a:solidFill>
                <a:hlinkClick r:id="rId3"/>
              </a:rPr>
              <a:t>Le coronavirus, c’est quoi?</a:t>
            </a:r>
            <a:endParaRPr/>
          </a:p>
        </p:txBody>
      </p:sp>
      <p:sp>
        <p:nvSpPr>
          <p:cNvPr id="95" name="Google Shape;95;p17"/>
          <p:cNvSpPr txBox="1"/>
          <p:nvPr/>
        </p:nvSpPr>
        <p:spPr>
          <a:xfrm>
            <a:off x="523750" y="1195225"/>
            <a:ext cx="7198200" cy="32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2000">
                <a:latin typeface="Comic Sans MS"/>
                <a:ea typeface="Comic Sans MS"/>
                <a:cs typeface="Comic Sans MS"/>
                <a:sym typeface="Comic Sans MS"/>
              </a:rPr>
              <a:t>Le coronavirus est un virus qui s’attrape très facilement. Il fait tousser, éternuer; il fatigue, donne de la fièvre et mal à la tête. Si tu l’attrapes ne t’inquiète pas. On s’occupera de toi jusqu’à ce que tu sois guéri! </a:t>
            </a:r>
            <a:endParaRPr sz="2000">
              <a:latin typeface="Comic Sans MS"/>
              <a:ea typeface="Comic Sans MS"/>
              <a:cs typeface="Comic Sans MS"/>
              <a:sym typeface="Comic Sans MS"/>
            </a:endParaRPr>
          </a:p>
          <a:p>
            <a:pPr indent="0" lvl="0" marL="0" rtl="0" algn="l">
              <a:spcBef>
                <a:spcPts val="0"/>
              </a:spcBef>
              <a:spcAft>
                <a:spcPts val="0"/>
              </a:spcAft>
              <a:buNone/>
            </a:pPr>
            <a:r>
              <a:rPr lang="el" sz="2000">
                <a:latin typeface="Comic Sans MS"/>
                <a:ea typeface="Comic Sans MS"/>
                <a:cs typeface="Comic Sans MS"/>
                <a:sym typeface="Comic Sans MS"/>
              </a:rPr>
              <a:t>Pour ne pas l’attraper, il faut se protéger même si on ne le voit pas. Le meilleur moyen c’est de se laver les mains très souvent et de ne pas rester trop près des gens, surtout s’ils toussent. Et pour protéger tout le monde, il faut tous rester chez soi!!!</a:t>
            </a:r>
            <a:endParaRPr sz="2000">
              <a:latin typeface="Comic Sans MS"/>
              <a:ea typeface="Comic Sans MS"/>
              <a:cs typeface="Comic Sans MS"/>
              <a:sym typeface="Comic Sans MS"/>
            </a:endParaRPr>
          </a:p>
        </p:txBody>
      </p:sp>
      <p:sp>
        <p:nvSpPr>
          <p:cNvPr id="96" name="Google Shape;96;p17"/>
          <p:cNvSpPr txBox="1"/>
          <p:nvPr/>
        </p:nvSpPr>
        <p:spPr>
          <a:xfrm>
            <a:off x="1087800" y="4485325"/>
            <a:ext cx="6204300" cy="3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l" sz="1600">
                <a:solidFill>
                  <a:srgbClr val="FF0000"/>
                </a:solidFill>
                <a:latin typeface="Comic Sans MS"/>
                <a:ea typeface="Comic Sans MS"/>
                <a:cs typeface="Comic Sans MS"/>
                <a:sym typeface="Comic Sans MS"/>
              </a:rPr>
              <a:t>C’est facile de sauver de vies quand on reste à la maison </a:t>
            </a:r>
            <a:endParaRPr b="1" i="1" sz="1600">
              <a:solidFill>
                <a:srgbClr val="FF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4860185" y="0"/>
            <a:ext cx="3652630" cy="5143499"/>
          </a:xfrm>
          <a:prstGeom prst="rect">
            <a:avLst/>
          </a:prstGeom>
          <a:noFill/>
          <a:ln>
            <a:noFill/>
          </a:ln>
        </p:spPr>
      </p:pic>
      <p:sp>
        <p:nvSpPr>
          <p:cNvPr id="102" name="Google Shape;102;p18"/>
          <p:cNvSpPr txBox="1"/>
          <p:nvPr/>
        </p:nvSpPr>
        <p:spPr>
          <a:xfrm>
            <a:off x="0" y="671475"/>
            <a:ext cx="3000000" cy="2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nvSpPr>
        <p:spPr>
          <a:xfrm>
            <a:off x="241725" y="1530975"/>
            <a:ext cx="2376900" cy="10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nvSpPr>
        <p:spPr>
          <a:xfrm>
            <a:off x="188025" y="402875"/>
            <a:ext cx="4754100" cy="4458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travailler</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lire des livres</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regarder des films</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jouer à des jeux vidéo</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réfléchir</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cuisiner</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dormir</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jouer de la musique</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écouter de la musique</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chanter</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danser dans le salon</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s’occuper de vos plantes</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appeler de vieux amis</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faire de la gym</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jouer avec vos enfants</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ne faire rien du tout</a:t>
            </a:r>
            <a:endParaRPr sz="1700">
              <a:solidFill>
                <a:srgbClr val="3C78D8"/>
              </a:solidFill>
              <a:latin typeface="Comic Sans MS"/>
              <a:ea typeface="Comic Sans MS"/>
              <a:cs typeface="Comic Sans MS"/>
              <a:sym typeface="Comic Sans MS"/>
            </a:endParaRPr>
          </a:p>
          <a:p>
            <a:pPr indent="-336550" lvl="0" marL="457200" rtl="0" algn="l">
              <a:spcBef>
                <a:spcPts val="0"/>
              </a:spcBef>
              <a:spcAft>
                <a:spcPts val="0"/>
              </a:spcAft>
              <a:buClr>
                <a:srgbClr val="3C78D8"/>
              </a:buClr>
              <a:buSzPts val="1700"/>
              <a:buFont typeface="Comic Sans MS"/>
              <a:buChar char="➢"/>
            </a:pPr>
            <a:r>
              <a:rPr lang="el" sz="1700">
                <a:solidFill>
                  <a:srgbClr val="3C78D8"/>
                </a:solidFill>
                <a:latin typeface="Comic Sans MS"/>
                <a:ea typeface="Comic Sans MS"/>
                <a:cs typeface="Comic Sans MS"/>
                <a:sym typeface="Comic Sans MS"/>
              </a:rPr>
              <a:t>…….</a:t>
            </a:r>
            <a:endParaRPr sz="1700">
              <a:solidFill>
                <a:srgbClr val="3C78D8"/>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1" name="Google Shape;111;p19"/>
          <p:cNvPicPr preferRelativeResize="0"/>
          <p:nvPr/>
        </p:nvPicPr>
        <p:blipFill>
          <a:blip r:embed="rId3">
            <a:alphaModFix/>
          </a:blip>
          <a:stretch>
            <a:fillRect/>
          </a:stretch>
        </p:blipFill>
        <p:spPr>
          <a:xfrm>
            <a:off x="247146" y="110275"/>
            <a:ext cx="8706103" cy="5033226"/>
          </a:xfrm>
          <a:prstGeom prst="rect">
            <a:avLst/>
          </a:prstGeom>
          <a:noFill/>
          <a:ln>
            <a:noFill/>
          </a:ln>
        </p:spPr>
      </p:pic>
      <p:sp>
        <p:nvSpPr>
          <p:cNvPr id="112" name="Google Shape;112;p19"/>
          <p:cNvSpPr txBox="1"/>
          <p:nvPr/>
        </p:nvSpPr>
        <p:spPr>
          <a:xfrm>
            <a:off x="6419300" y="4512325"/>
            <a:ext cx="2484600" cy="4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l" u="sng">
                <a:solidFill>
                  <a:schemeClr val="hlink"/>
                </a:solidFill>
                <a:hlinkClick r:id="rId4"/>
              </a:rPr>
              <a:t>Exercice d’appariement</a:t>
            </a:r>
            <a:endParaRPr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417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Paris, une ville déserte ...</a:t>
            </a:r>
            <a:endParaRPr/>
          </a:p>
        </p:txBody>
      </p:sp>
      <p:pic>
        <p:nvPicPr>
          <p:cNvPr id="118" name="Google Shape;118;p20"/>
          <p:cNvPicPr preferRelativeResize="0"/>
          <p:nvPr/>
        </p:nvPicPr>
        <p:blipFill>
          <a:blip r:embed="rId3">
            <a:alphaModFix/>
          </a:blip>
          <a:stretch>
            <a:fillRect/>
          </a:stretch>
        </p:blipFill>
        <p:spPr>
          <a:xfrm>
            <a:off x="4487624" y="445025"/>
            <a:ext cx="4538501" cy="3030400"/>
          </a:xfrm>
          <a:prstGeom prst="rect">
            <a:avLst/>
          </a:prstGeom>
          <a:noFill/>
          <a:ln>
            <a:noFill/>
          </a:ln>
        </p:spPr>
      </p:pic>
      <p:pic>
        <p:nvPicPr>
          <p:cNvPr id="119" name="Google Shape;119;p20"/>
          <p:cNvPicPr preferRelativeResize="0"/>
          <p:nvPr/>
        </p:nvPicPr>
        <p:blipFill>
          <a:blip r:embed="rId4">
            <a:alphaModFix/>
          </a:blip>
          <a:stretch>
            <a:fillRect/>
          </a:stretch>
        </p:blipFill>
        <p:spPr>
          <a:xfrm>
            <a:off x="85250" y="2165450"/>
            <a:ext cx="4239051" cy="282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322300" y="273450"/>
            <a:ext cx="4034200" cy="2681050"/>
          </a:xfrm>
          <a:prstGeom prst="rect">
            <a:avLst/>
          </a:prstGeom>
          <a:noFill/>
          <a:ln>
            <a:noFill/>
          </a:ln>
        </p:spPr>
      </p:pic>
      <p:pic>
        <p:nvPicPr>
          <p:cNvPr id="125" name="Google Shape;125;p21"/>
          <p:cNvPicPr preferRelativeResize="0"/>
          <p:nvPr/>
        </p:nvPicPr>
        <p:blipFill>
          <a:blip r:embed="rId4">
            <a:alphaModFix/>
          </a:blip>
          <a:stretch>
            <a:fillRect/>
          </a:stretch>
        </p:blipFill>
        <p:spPr>
          <a:xfrm>
            <a:off x="4917125" y="2126550"/>
            <a:ext cx="4034200" cy="26873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